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Lato" panose="020F0502020204030203" pitchFamily="34" charset="77"/>
      <p:regular r:id="rId40"/>
      <p:bold r:id="rId41"/>
      <p:italic r:id="rId42"/>
      <p:boldItalic r:id="rId43"/>
    </p:embeddedFont>
    <p:embeddedFont>
      <p:font typeface="Playfair Display" pitchFamily="2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86E173-BC09-4D95-9E14-198E28FD6032}">
  <a:tblStyle styleId="{5086E173-BC09-4D95-9E14-198E28FD60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Greg will cover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here with ‘IL,’ showing up in the list. Is this perhaps connected with bad addresses / AddressAccuracy?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of these were fixed. Future work: Fixing all.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Christopher will present first section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DJ will cover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New_rest, Heat, longround were negative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Christopher will cover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Christopher will cover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DJ and Greg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DJ will cover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Greg will cover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--getting more accurate addresses?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--national trends? → </a:t>
            </a:r>
            <a:endParaRPr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www.cdc.gov/westnile/statsmaps/preliminarymapsdata2017/index.html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DJ Porter will cover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Unproportionally distributed to certain areas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Shape 5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Shape 5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Shape 6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Shape 6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Shape 6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Shape 6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0" name="Shape 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" name="Shape 7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Shape 7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Shape 7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Shape 7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Shape 8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Shape 9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Shape 9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Shape 9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Shape 9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310598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999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1807750" y="1592550"/>
            <a:ext cx="61980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0" y="0"/>
            <a:ext cx="9081900" cy="50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rgbClr val="F3F3F3"/>
                </a:solidFill>
              </a:rPr>
              <a:t>West Nile Virus </a:t>
            </a:r>
            <a:endParaRPr sz="4800" b="1"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rgbClr val="F3F3F3"/>
                </a:solidFill>
              </a:rPr>
              <a:t>Control Recommendations</a:t>
            </a:r>
            <a:br>
              <a:rPr lang="en-GB" sz="4800" b="1">
                <a:solidFill>
                  <a:srgbClr val="F3F3F3"/>
                </a:solidFill>
              </a:rPr>
            </a:br>
            <a:r>
              <a:rPr lang="en-GB" sz="4800" b="1">
                <a:solidFill>
                  <a:srgbClr val="F3F3F3"/>
                </a:solidFill>
              </a:rPr>
              <a:t>To the City of Chicago</a:t>
            </a:r>
            <a:br>
              <a:rPr lang="en-GB" sz="3000" b="1"/>
            </a:br>
            <a:endParaRPr sz="3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57450" y="199975"/>
            <a:ext cx="8429100" cy="6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Mosquitoes with WNV in low income areas</a:t>
            </a:r>
            <a:endParaRPr sz="3200"/>
          </a:p>
        </p:txBody>
      </p:sp>
      <p:sp>
        <p:nvSpPr>
          <p:cNvPr id="173" name="Shape 173"/>
          <p:cNvSpPr txBox="1"/>
          <p:nvPr/>
        </p:nvSpPr>
        <p:spPr>
          <a:xfrm>
            <a:off x="5767275" y="3798250"/>
            <a:ext cx="16416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Mosquitoes with WNV found in blocks with low household income</a:t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25" y="1126100"/>
            <a:ext cx="4971115" cy="37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Six Species, Two Testing Positive for WNV</a:t>
            </a:r>
            <a:endParaRPr/>
          </a:p>
        </p:txBody>
      </p:sp>
      <p:graphicFrame>
        <p:nvGraphicFramePr>
          <p:cNvPr id="180" name="Shape 180"/>
          <p:cNvGraphicFramePr/>
          <p:nvPr/>
        </p:nvGraphicFramePr>
        <p:xfrm>
          <a:off x="952500" y="1431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{5086E173-BC09-4D95-9E14-198E28FD6032}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17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/>
                        <a:t>Culex pipiens                    </a:t>
                      </a:r>
                      <a:r>
                        <a:rPr lang="en-GB" sz="1000"/>
                        <a:t>(wikipedia.org/wiki/Culex)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/>
                        <a:t>Culex restuans </a:t>
                      </a:r>
                      <a:r>
                        <a:rPr lang="en-GB" sz="1000"/>
                        <a:t>(https://bugguide.net/node/view/473403)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3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1" name="Shape 181" descr="CPipF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50" y="2140500"/>
            <a:ext cx="2794000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 descr="Image result for culex restua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750" y="2140500"/>
            <a:ext cx="2727751" cy="2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433250" y="810950"/>
            <a:ext cx="80985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4B4B4B"/>
                </a:solidFill>
                <a:highlight>
                  <a:srgbClr val="FFFFFF"/>
                </a:highlight>
              </a:rPr>
              <a:t>“About 70 percent of the positive samples have been from Culex pipiens (the house mosquito) and related species of Culex.”  - Illinois Dept. of Public Health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11700" y="2029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West Nile is Rare: Upsample!</a:t>
            </a: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West Nile was present in only 5.24% of cases.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Baseline accuracy: 94.76%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No positive predictions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Compensate for the class imbalance?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sklearn.utils.resample()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729450" y="168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1° of Longitude </a:t>
            </a:r>
            <a:r>
              <a:rPr lang="en-GB" sz="4800"/>
              <a:t>≠</a:t>
            </a:r>
            <a:r>
              <a:rPr lang="en-GB" sz="3600"/>
              <a:t> 1° of Latitude!</a:t>
            </a:r>
            <a:endParaRPr sz="3600"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33650" y="1205950"/>
            <a:ext cx="7688700" cy="15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get an accurate measure of which weather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station (airport) is nearer, multiply the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longitude by cos(latitude in radians).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pic>
        <p:nvPicPr>
          <p:cNvPr id="196" name="Shape 196" descr="Image result for spherical angle longitu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350" y="1564650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618425" y="4422975"/>
            <a:ext cx="30480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7160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729450" y="4269675"/>
            <a:ext cx="41571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(https://vvvv.org/blog/polar-spherical-and-geographic-coordinates)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642600" y="2738050"/>
            <a:ext cx="4157100" cy="1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ord_lat = 41.995;  ord_long = -87.933</a:t>
            </a:r>
            <a:endParaRPr sz="1200">
              <a:solidFill>
                <a:srgbClr val="FF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mdw_lat = 41.786;  mdw_long = -87.752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11700" y="1918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Bringing in Weather Data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t="16936" r="3269"/>
          <a:stretch/>
        </p:blipFill>
        <p:spPr>
          <a:xfrm>
            <a:off x="327175" y="1745300"/>
            <a:ext cx="8340774" cy="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11700" y="2250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Spray Data</a:t>
            </a: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Spraying was done </a:t>
            </a:r>
            <a:r>
              <a:rPr lang="en-GB" sz="1400" i="1">
                <a:latin typeface="Arial"/>
                <a:ea typeface="Arial"/>
                <a:cs typeface="Arial"/>
                <a:sym typeface="Arial"/>
              </a:rPr>
              <a:t>in response to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the results of the traps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Outbreak in 2012 → Major spraying campaign in 2013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1918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Bringing in Spray Data</a:t>
            </a: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Strategy: Round latitude and longitude in both TRAIN and SPRAY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Look for intersections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How much to round?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1° of latitude is about 70 miles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Round to two decimal places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11700" y="2029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Isolating and Dummying ZIP Codes</a:t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625" y="2164100"/>
            <a:ext cx="7347849" cy="18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286050" y="230975"/>
            <a:ext cx="76887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Adding NumMosquitos to Test</a:t>
            </a:r>
            <a:endParaRPr sz="3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rgbClr val="FF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#1. Sort by trap, construct list of quadruples for mosquitos in (2007, 2009, 2011, 2013).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8" y="2326938"/>
            <a:ext cx="839152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262075" y="253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Adding NumMosquitos to Test</a:t>
            </a: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727650" y="16460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#2. Estimates: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2008: avg(2007, 2009)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2010: avg(2009, 2011)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2012: avg(2011, 2013)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2014: 2013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563" y="1505200"/>
            <a:ext cx="42576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501200" y="1124675"/>
            <a:ext cx="83310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West Nile virus was first detected in the US in New York in 1999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 seasonal epidemic that can affect all of the US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3 million people in the US were infected by West Nile virus from 1999-2010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About 1 in 5 develops fever and other symptoms, while 1 in 150 develops potentially fatal health problems include encephalitis and meningitis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Most vulnerable populations include seniors and children with challenged immunities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Average of $56 million a year in health care costs and lost productivity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Human trials of subjects aged 50-65 were begun in 2015, but there is currently no vaccine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217725" y="19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Adding NumMosquitos to Test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217725" y="8743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## 3-4: Construct dictionaries and use them to replace Trap values in test.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(Traps have already been dummied out.)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275" y="2162150"/>
            <a:ext cx="70294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730725" y="588450"/>
            <a:ext cx="3893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Modeling</a:t>
            </a:r>
            <a:endParaRPr sz="3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/>
              <a:t>Development and Testing </a:t>
            </a:r>
            <a:endParaRPr b="0"/>
          </a:p>
        </p:txBody>
      </p:sp>
      <p:pic>
        <p:nvPicPr>
          <p:cNvPr id="249" name="Shape 249" descr="Image result for neural network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950" y="1560175"/>
            <a:ext cx="3788050" cy="32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5723075" y="4381125"/>
            <a:ext cx="1956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(paulvanderlaken.com)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2361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Successful Models: Logistic Regressions and CNNs</a:t>
            </a: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most successful models were logistic regressions and convolutional neural networks, though we also tried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 Trees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Vector Machines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11700" y="234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Pearson Correlation Coefficients</a:t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863" y="759750"/>
            <a:ext cx="5514275" cy="425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938" y="903875"/>
            <a:ext cx="4036125" cy="38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311700" y="234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 Coefficients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638" y="817400"/>
            <a:ext cx="4424715" cy="428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234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 Coefficients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Financial Analysis</a:t>
            </a: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Costs and Benefits of Spraying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					  </a:t>
            </a:r>
            <a:r>
              <a:rPr lang="en-GB" sz="1000"/>
              <a:t>(dreamstime.com)</a:t>
            </a:r>
            <a:endParaRPr sz="1000"/>
          </a:p>
        </p:txBody>
      </p:sp>
      <p:pic>
        <p:nvPicPr>
          <p:cNvPr id="281" name="Shape 281" descr="Image result for dollars and cen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700" y="1248150"/>
            <a:ext cx="4990160" cy="33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benefit analysis: mosquitoes</a:t>
            </a:r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501200" y="1127200"/>
            <a:ext cx="8331000" cy="16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Impact of disease on humans and animals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Lower quality of life due to annoyance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Negative impact on economy of outdoor recreation and work activities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Decrease in property values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8" name="Shape 288"/>
          <p:cNvGraphicFramePr/>
          <p:nvPr/>
        </p:nvGraphicFramePr>
        <p:xfrm>
          <a:off x="2762250" y="305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{5086E173-BC09-4D95-9E14-198E28FD6032}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$3 million</a:t>
                      </a:r>
                      <a:endParaRPr sz="3600"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South Cook County Mosquito Abatement District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710975" y="391350"/>
            <a:ext cx="81213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benefit analysis: health costs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/>
              <a:t>Sacramento County example</a:t>
            </a: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501200" y="1421950"/>
            <a:ext cx="8520600" cy="13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$2.28 million for medical treatment and productivity loss for both West Nile fever and West Nile neuroinvasive disease in 2005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Vector control cost $701,790 including spray procedures and overtime hours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710975" y="2932775"/>
            <a:ext cx="8209500" cy="12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Total economic impact was $2.98 million 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Only 15 cases of West Nile neuroinvasive disease would need to be prevented to make spraying cost effective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710975" y="391350"/>
            <a:ext cx="81213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benefit analysis: health costs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/>
              <a:t>Sacramento County example</a:t>
            </a:r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501200" y="1421950"/>
            <a:ext cx="8520600" cy="13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$2.28 million for medical treatment and productivity loss for both West Nile fever and West Nile neuroinvasive disease in 2005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Vector control cost $701,790 including spray procedures and overtime hours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710975" y="2932775"/>
            <a:ext cx="8209500" cy="12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aphicFrame>
        <p:nvGraphicFramePr>
          <p:cNvPr id="303" name="Shape 303"/>
          <p:cNvGraphicFramePr/>
          <p:nvPr/>
        </p:nvGraphicFramePr>
        <p:xfrm>
          <a:off x="952500" y="283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{5086E173-BC09-4D95-9E14-198E28FD6032}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3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$2.98 million</a:t>
                      </a:r>
                      <a:endParaRPr sz="3600" b="1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15</a:t>
                      </a:r>
                      <a:endParaRPr sz="36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Total economic impact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Case would need to be prevented to make spraying cost effective.</a:t>
                      </a:r>
                      <a:endParaRPr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104675"/>
            <a:ext cx="8517300" cy="15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Factors that Influence Spread of WNV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272600" y="938025"/>
            <a:ext cx="2709300" cy="28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Temperature and precipitation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Mosquito prevalence and abundance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Vector of disease in mosquitoes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Bird and human immunity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736325" y="4353025"/>
            <a:ext cx="76881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950" y="938025"/>
            <a:ext cx="5573949" cy="4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339175" y="1315975"/>
            <a:ext cx="3228900" cy="3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How to Proceed</a:t>
            </a:r>
            <a:endParaRPr sz="2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	</a:t>
            </a:r>
            <a:endParaRPr sz="1000"/>
          </a:p>
          <a:p>
            <a:pPr marL="45720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          			 	(bixbyok.gov)</a:t>
            </a:r>
            <a:endParaRPr sz="1000"/>
          </a:p>
        </p:txBody>
      </p:sp>
      <p:pic>
        <p:nvPicPr>
          <p:cNvPr id="310" name="Shape 310" descr="Image result for mosquito pesticid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075" y="1137775"/>
            <a:ext cx="5372425" cy="38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Integrated Vector Management</a:t>
            </a:r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501200" y="1127200"/>
            <a:ext cx="8331000" cy="16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CDC proposes IVM for vector control based on surveillance of mosquitoes while decreasing pesticide use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Includes resource allocation and education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Greatest control of mosquitoes when they are concentrated, immobile, and accessible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53275" y="1590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Treatment plan</a:t>
            </a: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501200" y="974800"/>
            <a:ext cx="7986000" cy="16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Pesticides target life cycle of mosquito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BTi larval control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Ground based adult control fogging with Zenivex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Aerial adult control (naled) Dibtrom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Greatest control of mosquitoes when concentrated, immobile, and accessible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Studies have shown that impact of pesticides on vulnerable populations is modest compared to benefit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975" y="188475"/>
            <a:ext cx="5360396" cy="416131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16650" y="1884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Treatment Schedule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308155" y="3462425"/>
            <a:ext cx="129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April (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beginning of warm wet weather)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644325" y="2068525"/>
            <a:ext cx="11664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 larvicides after heavy rain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505925" y="3903800"/>
            <a:ext cx="1045800" cy="10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/>
              <a:t>Street level fogging</a:t>
            </a:r>
            <a:endParaRPr b="1"/>
          </a:p>
        </p:txBody>
      </p:sp>
      <p:sp>
        <p:nvSpPr>
          <p:cNvPr id="332" name="Shape 332"/>
          <p:cNvSpPr txBox="1"/>
          <p:nvPr/>
        </p:nvSpPr>
        <p:spPr>
          <a:xfrm>
            <a:off x="2777400" y="3903800"/>
            <a:ext cx="14898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Aerial spray of adulticides for outbreaks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4871274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4" name="Shape 334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35" name="Shape 33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Shape 336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Shape 337"/>
          <p:cNvGrpSpPr/>
          <p:nvPr/>
        </p:nvGrpSpPr>
        <p:grpSpPr>
          <a:xfrm rot="10800000">
            <a:off x="1991575" y="3491967"/>
            <a:ext cx="92400" cy="411825"/>
            <a:chOff x="2070100" y="2563700"/>
            <a:chExt cx="92400" cy="411825"/>
          </a:xfrm>
        </p:grpSpPr>
        <p:cxnSp>
          <p:nvCxnSpPr>
            <p:cNvPr id="338" name="Shape 338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9" name="Shape 339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0" name="Shape 340"/>
          <p:cNvCxnSpPr/>
          <p:nvPr/>
        </p:nvCxnSpPr>
        <p:spPr>
          <a:xfrm rot="10800000" flipH="1">
            <a:off x="879175" y="3465938"/>
            <a:ext cx="2997900" cy="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Shape 341"/>
          <p:cNvGrpSpPr/>
          <p:nvPr/>
        </p:nvGrpSpPr>
        <p:grpSpPr>
          <a:xfrm rot="10800000">
            <a:off x="3451325" y="3479292"/>
            <a:ext cx="92400" cy="411825"/>
            <a:chOff x="2070100" y="2563700"/>
            <a:chExt cx="92400" cy="411825"/>
          </a:xfrm>
        </p:grpSpPr>
        <p:cxnSp>
          <p:nvCxnSpPr>
            <p:cNvPr id="342" name="Shape 342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3" name="Shape 343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3823375" y="3033540"/>
            <a:ext cx="92400" cy="411825"/>
            <a:chOff x="845575" y="2563700"/>
            <a:chExt cx="92400" cy="411825"/>
          </a:xfrm>
        </p:grpSpPr>
        <p:cxnSp>
          <p:nvCxnSpPr>
            <p:cNvPr id="345" name="Shape 3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6" name="Shape 346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Shape 347"/>
          <p:cNvSpPr txBox="1"/>
          <p:nvPr/>
        </p:nvSpPr>
        <p:spPr>
          <a:xfrm>
            <a:off x="2749400" y="2244025"/>
            <a:ext cx="12948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Season ends in October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educate public to address hibernating mosquitoes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311700" y="391350"/>
            <a:ext cx="3634800" cy="14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Predictions by</a:t>
            </a:r>
            <a:endParaRPr sz="32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ZIP Code</a:t>
            </a:r>
            <a:endParaRPr sz="32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438" y="134600"/>
            <a:ext cx="4829175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267250" y="1678625"/>
            <a:ext cx="3260400" cy="23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of expected infected mosquitoes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ZIP 60631: 1570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ZIP 60656: 1416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ZIP 60609:   767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ZIP 60634:   757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358650" y="254875"/>
            <a:ext cx="84267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Mosquitoes with WNV found in low income areas</a:t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6305300" y="3798350"/>
            <a:ext cx="16416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Mosquitoes with WNV found in blocks with low household income</a:t>
            </a:r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25" y="738775"/>
            <a:ext cx="5482347" cy="41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6305300" y="738775"/>
            <a:ext cx="2480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Highest impact areas are Normandy Park which is east of O’Hare Airport and portions of South Chicago. Both are low-income areas.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501200" y="1127200"/>
            <a:ext cx="8331000" cy="3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Though there has been a decrease in WNV, Cook County should continue mosquito abatement funding at current levels to ensure against outbreaks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Focus on key zip codes for IVM including spraying and education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Maintain high levels of surveillance to guard against outbreaks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Invest in rapid response to combat outbreaks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Encourage local pest control companies to educate and provide services to combat mosquitoes for their customers.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Research</a:t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1390565" y="12715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1817016" y="11636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Since birds are the primary carrier of the West Nile Virus, it would make sense to study which bird species are primary carriers.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1390565" y="2493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1817016" y="23978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Want to know number of incidents of West Nile virus found in each mosquito trap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5080584" y="12715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5505437" y="11636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Determine how long to wait between spray applications to deploy pesticides most effectively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5080584" y="2493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5505437" y="23978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Interaction of pesticides and weather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1390565" y="37281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5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1817016" y="363192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Improving address acquisition technology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5080584" y="37281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6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5505437" y="363192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National trends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736325" y="4353025"/>
            <a:ext cx="76881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2028275" y="4182325"/>
            <a:ext cx="68040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aseline="-25000">
                <a:solidFill>
                  <a:schemeClr val="dk2"/>
                </a:solidFill>
              </a:rPr>
              <a:t>- </a:t>
            </a:r>
            <a:r>
              <a:rPr lang="en-GB" sz="1800" i="1" baseline="-25000">
                <a:solidFill>
                  <a:schemeClr val="dk2"/>
                </a:solidFill>
              </a:rPr>
              <a:t>Drought and immunity determine the intensity of West Nile virus epidemics and climate change impacts, Proceedings of the Royal Society B: Biological Sciences </a:t>
            </a:r>
            <a:r>
              <a:rPr lang="en-GB" sz="1200" u="sng" baseline="-25000">
                <a:solidFill>
                  <a:schemeClr val="hlink"/>
                </a:solidFill>
                <a:hlinkClick r:id="rId3"/>
              </a:rPr>
              <a:t>Proc Biol Sci</a:t>
            </a:r>
            <a:r>
              <a:rPr lang="en-GB" sz="1200" baseline="-25000"/>
              <a:t>. 2017 Feb 8; 284(1848): 20162078. </a:t>
            </a:r>
            <a:endParaRPr sz="1900" i="1" baseline="-25000">
              <a:solidFill>
                <a:schemeClr val="dk2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000" y="73243"/>
            <a:ext cx="6804005" cy="357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501200" y="3650725"/>
            <a:ext cx="83310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“... over the next 30 years, increased drought severity from climate change could triple West Nile virus cases, but only in regions with low human immunity.” 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973975"/>
            <a:ext cx="38358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Climate change impact on spread of WNV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t="2234" b="22768"/>
          <a:stretch/>
        </p:blipFill>
        <p:spPr>
          <a:xfrm>
            <a:off x="2859450" y="974550"/>
            <a:ext cx="1973700" cy="19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200" y="974550"/>
            <a:ext cx="1973700" cy="19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728350" y="121925"/>
            <a:ext cx="17340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Team</a:t>
            </a:r>
            <a:endParaRPr sz="3200" b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721250" y="855400"/>
            <a:ext cx="1973700" cy="24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To address this challenge, our team took on separate areas of responsibility, and used GitHub’s project management tool to coordinate.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4961025" y="2994500"/>
            <a:ext cx="20703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DJ PORTER 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modeling 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presentation</a:t>
            </a:r>
            <a:endParaRPr sz="1800"/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5">
            <a:alphaModFix/>
          </a:blip>
          <a:srcRect l="10549" t="20415" r="10549" b="20409"/>
          <a:stretch/>
        </p:blipFill>
        <p:spPr>
          <a:xfrm>
            <a:off x="4945325" y="974550"/>
            <a:ext cx="1973697" cy="1973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2783250" y="2994500"/>
            <a:ext cx="22077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GREG DAMICO 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exploratory data analysis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modeling 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presentation</a:t>
            </a:r>
            <a:endParaRPr sz="1800"/>
          </a:p>
        </p:txBody>
      </p:sp>
      <p:sp>
        <p:nvSpPr>
          <p:cNvPr id="135" name="Shape 135"/>
          <p:cNvSpPr txBox="1"/>
          <p:nvPr/>
        </p:nvSpPr>
        <p:spPr>
          <a:xfrm>
            <a:off x="7027700" y="2994500"/>
            <a:ext cx="2070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CHRISTOPHER SHAININ  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project management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64925" y="178300"/>
            <a:ext cx="3893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/>
              <a:t>Exploratory data analysis</a:t>
            </a:r>
            <a:endParaRPr b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150" y="1492925"/>
            <a:ext cx="4215075" cy="329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950" y="941150"/>
            <a:ext cx="8035199" cy="4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220800" y="609650"/>
            <a:ext cx="80352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West Nile cases/deaths</a:t>
            </a:r>
            <a:endParaRPr sz="3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/>
              <a:t>US, Illinois, and Cook County</a:t>
            </a:r>
            <a:endParaRPr b="0"/>
          </a:p>
        </p:txBody>
      </p:sp>
      <p:sp>
        <p:nvSpPr>
          <p:cNvPr id="148" name="Shape 148"/>
          <p:cNvSpPr txBox="1"/>
          <p:nvPr/>
        </p:nvSpPr>
        <p:spPr>
          <a:xfrm>
            <a:off x="6905425" y="4179650"/>
            <a:ext cx="19917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Significant increase in spraying in response to 2012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39250" y="588450"/>
            <a:ext cx="86523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Block/trap sized by number of mosquitoes </a:t>
            </a:r>
            <a:endParaRPr sz="3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colored by scale</a:t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25" y="1224750"/>
            <a:ext cx="8707078" cy="354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1154875" y="1947650"/>
            <a:ext cx="807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43,336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3061225" y="1992450"/>
            <a:ext cx="807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19,872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1154875" y="3737375"/>
            <a:ext cx="807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30,772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3061225" y="3082750"/>
            <a:ext cx="807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7,420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7748175" y="4695225"/>
            <a:ext cx="4773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  <p:cxnSp>
        <p:nvCxnSpPr>
          <p:cNvPr id="160" name="Shape 160"/>
          <p:cNvCxnSpPr>
            <a:stCxn id="159" idx="3"/>
          </p:cNvCxnSpPr>
          <p:nvPr/>
        </p:nvCxnSpPr>
        <p:spPr>
          <a:xfrm rot="10800000" flipH="1">
            <a:off x="8225475" y="4594875"/>
            <a:ext cx="468900" cy="2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69775" y="207450"/>
            <a:ext cx="86742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Mosquitoes affect vulnerable populations</a:t>
            </a:r>
            <a:endParaRPr sz="3200"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75" y="1126250"/>
            <a:ext cx="5741536" cy="3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6566175" y="3601250"/>
            <a:ext cx="22215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City blocks with the highest number of mosquitoes trapped are ones with lowest household income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</Words>
  <Application>Microsoft Macintosh PowerPoint</Application>
  <PresentationFormat>On-screen Show (16:9)</PresentationFormat>
  <Paragraphs>214</Paragraphs>
  <Slides>37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Lato</vt:lpstr>
      <vt:lpstr>Comic Sans MS</vt:lpstr>
      <vt:lpstr>Playfair Display</vt:lpstr>
      <vt:lpstr>Coral</vt:lpstr>
      <vt:lpstr>PowerPoint Presentation</vt:lpstr>
      <vt:lpstr>Overview</vt:lpstr>
      <vt:lpstr>Factors that Influence Spread of WNV</vt:lpstr>
      <vt:lpstr>Climate change impact on spread of WNV</vt:lpstr>
      <vt:lpstr>Team</vt:lpstr>
      <vt:lpstr>Modeling Exploratory data analysis</vt:lpstr>
      <vt:lpstr>West Nile cases/deaths US, Illinois, and Cook County</vt:lpstr>
      <vt:lpstr> Block/trap sized by number of mosquitoes  - colored by scale</vt:lpstr>
      <vt:lpstr>Mosquitoes affect vulnerable populations</vt:lpstr>
      <vt:lpstr>Mosquitoes with WNV in low income areas</vt:lpstr>
      <vt:lpstr>Six Species, Two Testing Positive for WNV</vt:lpstr>
      <vt:lpstr>West Nile is Rare: Upsample!</vt:lpstr>
      <vt:lpstr>1° of Longitude ≠ 1° of Latitude!</vt:lpstr>
      <vt:lpstr>Bringing in Weather Data</vt:lpstr>
      <vt:lpstr>Spray Data</vt:lpstr>
      <vt:lpstr>Bringing in Spray Data</vt:lpstr>
      <vt:lpstr>Isolating and Dummying ZIP Codes</vt:lpstr>
      <vt:lpstr>Adding NumMosquitos to Test  Step #1. Sort by trap, construct list of quadruples for mosquitos in (2007, 2009, 2011, 2013).</vt:lpstr>
      <vt:lpstr>Adding NumMosquitos to Test</vt:lpstr>
      <vt:lpstr>Adding NumMosquitos to Test</vt:lpstr>
      <vt:lpstr>Modeling Development and Testing </vt:lpstr>
      <vt:lpstr>Most Successful Models: Logistic Regressions and CNNs</vt:lpstr>
      <vt:lpstr>Pearson Correlation Coefficients</vt:lpstr>
      <vt:lpstr>Logistic Regression Coefficients</vt:lpstr>
      <vt:lpstr>Logistic Regression Coefficients</vt:lpstr>
      <vt:lpstr>Financial Analysis</vt:lpstr>
      <vt:lpstr>Cost benefit analysis: mosquitoes</vt:lpstr>
      <vt:lpstr>Cost benefit analysis: health costs Sacramento County example</vt:lpstr>
      <vt:lpstr>Cost benefit analysis: health costs Sacramento County example</vt:lpstr>
      <vt:lpstr>Recommendations</vt:lpstr>
      <vt:lpstr>Integrated Vector Management</vt:lpstr>
      <vt:lpstr>Treatment plan</vt:lpstr>
      <vt:lpstr>Treatment Schedule  </vt:lpstr>
      <vt:lpstr>PowerPoint Presentation</vt:lpstr>
      <vt:lpstr>Mosquitoes with WNV found in low income areas</vt:lpstr>
      <vt:lpstr>Recommendations</vt:lpstr>
      <vt:lpstr>Further Research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Greg Damico</cp:lastModifiedBy>
  <cp:revision>1</cp:revision>
  <dcterms:modified xsi:type="dcterms:W3CDTF">2018-06-15T00:18:25Z</dcterms:modified>
</cp:coreProperties>
</file>